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9" r:id="rId3"/>
    <p:sldId id="280" r:id="rId4"/>
    <p:sldId id="281" r:id="rId5"/>
  </p:sldIdLst>
  <p:sldSz cx="12192000" cy="6858000"/>
  <p:notesSz cx="6858000" cy="9144000"/>
  <p:defaultTextStyle>
    <a:defPPr>
      <a:defRPr lang="en-I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109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22CDA-AB38-4898-9304-9974CF790C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4CB147-BEFF-47D8-B2C1-0FF471AC32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66FEBA-0136-4476-A259-C6D74BC60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3EF53-20AC-4037-BD08-82B629888324}" type="datetimeFigureOut">
              <a:rPr lang="en-IL" smtClean="0"/>
              <a:t>03/07/2023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B6414C-A7DA-4C1D-9B8A-DDC9C6DD8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4F66FC-857E-41E1-8AF9-CE0418F11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FBBC-ABC8-4B56-905C-0DE210546A83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646295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E1E08-C370-4CE7-B2F7-1CD1AEE97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7E5967-1391-4EA7-A283-6EC6ED6AD4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96DD21-2518-436E-AD86-7C3572289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3EF53-20AC-4037-BD08-82B629888324}" type="datetimeFigureOut">
              <a:rPr lang="en-IL" smtClean="0"/>
              <a:t>03/07/2023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1BDF24-746F-4AB3-AE03-510FC8913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751ABD-D718-466C-9FBB-8C5B752D3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FBBC-ABC8-4B56-905C-0DE210546A83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601502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F39534-C3E9-447F-B497-76387C2003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34304E-AF61-4663-A294-4222F443C5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4B46FB-6319-4760-A6AE-B4C81650C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3EF53-20AC-4037-BD08-82B629888324}" type="datetimeFigureOut">
              <a:rPr lang="en-IL" smtClean="0"/>
              <a:t>03/07/2023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391F0-899C-48E1-8369-580F9D21C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C06398-1829-430C-98F2-CE525C890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FBBC-ABC8-4B56-905C-0DE210546A83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817317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F3A8D-548E-41EC-899E-1D4588DA4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43789-FC2F-4334-BA0C-596B849EA8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BABAF-C3C1-45F3-A1B1-21AE46C3C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3EF53-20AC-4037-BD08-82B629888324}" type="datetimeFigureOut">
              <a:rPr lang="en-IL" smtClean="0"/>
              <a:t>03/07/2023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2B0BF9-703C-4D49-A976-B55CB0B0B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AD15D1-A04C-49FE-977A-D70CCED3D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FBBC-ABC8-4B56-905C-0DE210546A83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964713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5F458B-D6F8-4297-A784-93ED248C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D194A8-E803-442D-A706-9ECF413CBC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354020-9273-46D9-9FD7-D28FCDD2D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3EF53-20AC-4037-BD08-82B629888324}" type="datetimeFigureOut">
              <a:rPr lang="en-IL" smtClean="0"/>
              <a:t>03/07/2023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6F022-C41B-42C9-9D33-E4951E37F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441CD7-88E3-4C53-AF40-8744EA578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FBBC-ABC8-4B56-905C-0DE210546A83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704803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9C89A-3EEA-41CE-BAF7-87FFBAC8D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47FFB-89FB-43D6-A386-A0224CA419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1E2DA0-D978-46A1-A398-98AA07208E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589D81-A7FE-4982-96BF-CC209091D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3EF53-20AC-4037-BD08-82B629888324}" type="datetimeFigureOut">
              <a:rPr lang="en-IL" smtClean="0"/>
              <a:t>03/07/2023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4ABE3A-EBA1-41E8-B525-961F55CE9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85C04-7631-4DEE-8654-37FB00065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FBBC-ABC8-4B56-905C-0DE210546A83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383514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A5E6F-A39E-455F-A87B-1E8A4B2FC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2B274D-CE3D-4D8B-A0FE-FD7AEB6580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9530D6-8CFF-451D-A09E-B6A503AA42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6643B0-EC33-494A-8336-DFA9F64E5F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2049DB-782C-4214-A975-6BF14B4753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960146-EFD2-4D74-8A15-E25EFF39D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3EF53-20AC-4037-BD08-82B629888324}" type="datetimeFigureOut">
              <a:rPr lang="en-IL" smtClean="0"/>
              <a:t>03/07/2023</a:t>
            </a:fld>
            <a:endParaRPr lang="en-I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3EADC5-AB07-47B4-899C-B1FAA0ABB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73452D-AE83-435E-A082-DFC1382F8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FBBC-ABC8-4B56-905C-0DE210546A83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49527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AC6F0-F749-4C12-AA6A-AC3D52CB4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2B4679-62D8-4684-87C1-85D6F24E8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3EF53-20AC-4037-BD08-82B629888324}" type="datetimeFigureOut">
              <a:rPr lang="en-IL" smtClean="0"/>
              <a:t>03/07/2023</a:t>
            </a:fld>
            <a:endParaRPr lang="en-I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D9B2D-4C95-40EF-B2D5-66F386DEE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AB5402-BD28-4892-85D3-6997F3084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FBBC-ABC8-4B56-905C-0DE210546A83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476921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0EE98A-8AE9-4C05-B0AF-7EDB1636B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3EF53-20AC-4037-BD08-82B629888324}" type="datetimeFigureOut">
              <a:rPr lang="en-IL" smtClean="0"/>
              <a:t>03/07/2023</a:t>
            </a:fld>
            <a:endParaRPr lang="en-I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B80EC7-8852-4C7A-BB95-8AB5905E0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DAAAEC-263D-4C8A-A2E0-17DC51B24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FBBC-ABC8-4B56-905C-0DE210546A83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589359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155FA-8829-42CF-B1A6-88B3CF672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AAAD22-D13E-4C2B-B9A7-E6AF5E0AEB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18F4B4-E370-4379-AA6C-42A70F11E2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AF4256-F442-41E3-8B7A-64EB72FE8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3EF53-20AC-4037-BD08-82B629888324}" type="datetimeFigureOut">
              <a:rPr lang="en-IL" smtClean="0"/>
              <a:t>03/07/2023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4D2B3E-DA13-44EE-99B2-E1C513E2D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62F28D-E334-4446-B61F-38E360E4F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FBBC-ABC8-4B56-905C-0DE210546A83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564589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BF72B-D34A-4065-B290-C13C552A5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753638-37D6-4A09-8EC6-FEE6441F63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62D4A-5436-4136-91A5-5635392017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9618A3-129A-448C-A7F8-FB95DCEE8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3EF53-20AC-4037-BD08-82B629888324}" type="datetimeFigureOut">
              <a:rPr lang="en-IL" smtClean="0"/>
              <a:t>03/07/2023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27A741-185B-4185-B0E4-6CBE8D325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71F66E-A62E-4CE6-BB0E-4CB644365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FBBC-ABC8-4B56-905C-0DE210546A83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4062713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D8F0AA-F8FB-46A5-A46C-4F2196834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27CE61-F524-4EB8-8B05-9D57A3618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431F3E-1E5A-43C3-993D-7D1A2B0A8B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3EF53-20AC-4037-BD08-82B629888324}" type="datetimeFigureOut">
              <a:rPr lang="en-IL" smtClean="0"/>
              <a:t>03/07/2023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0C30A-D6A9-459B-ACE6-999271A821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3DF867-7996-4462-A75A-5E86CCCC7A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DFBBC-ABC8-4B56-905C-0DE210546A83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214800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923A7A8-5CBE-4353-B8AE-74A19C3FD3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5460798"/>
              </p:ext>
            </p:extLst>
          </p:nvPr>
        </p:nvGraphicFramePr>
        <p:xfrm>
          <a:off x="542217" y="1704084"/>
          <a:ext cx="9509760" cy="4317894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332412">
                  <a:extLst>
                    <a:ext uri="{9D8B030D-6E8A-4147-A177-3AD203B41FA5}">
                      <a16:colId xmlns:a16="http://schemas.microsoft.com/office/drawing/2014/main" val="3094355233"/>
                    </a:ext>
                  </a:extLst>
                </a:gridCol>
                <a:gridCol w="2586446">
                  <a:extLst>
                    <a:ext uri="{9D8B030D-6E8A-4147-A177-3AD203B41FA5}">
                      <a16:colId xmlns:a16="http://schemas.microsoft.com/office/drawing/2014/main" val="2144741872"/>
                    </a:ext>
                  </a:extLst>
                </a:gridCol>
                <a:gridCol w="1737360">
                  <a:extLst>
                    <a:ext uri="{9D8B030D-6E8A-4147-A177-3AD203B41FA5}">
                      <a16:colId xmlns:a16="http://schemas.microsoft.com/office/drawing/2014/main" val="3491160790"/>
                    </a:ext>
                  </a:extLst>
                </a:gridCol>
                <a:gridCol w="1502228">
                  <a:extLst>
                    <a:ext uri="{9D8B030D-6E8A-4147-A177-3AD203B41FA5}">
                      <a16:colId xmlns:a16="http://schemas.microsoft.com/office/drawing/2014/main" val="1443016355"/>
                    </a:ext>
                  </a:extLst>
                </a:gridCol>
                <a:gridCol w="1580606">
                  <a:extLst>
                    <a:ext uri="{9D8B030D-6E8A-4147-A177-3AD203B41FA5}">
                      <a16:colId xmlns:a16="http://schemas.microsoft.com/office/drawing/2014/main" val="2373204124"/>
                    </a:ext>
                  </a:extLst>
                </a:gridCol>
                <a:gridCol w="770708">
                  <a:extLst>
                    <a:ext uri="{9D8B030D-6E8A-4147-A177-3AD203B41FA5}">
                      <a16:colId xmlns:a16="http://schemas.microsoft.com/office/drawing/2014/main" val="4068980208"/>
                    </a:ext>
                  </a:extLst>
                </a:gridCol>
              </a:tblGrid>
              <a:tr h="7873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Source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Peptide seq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replacement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Peptide length</a:t>
                      </a:r>
                      <a:endParaRPr lang="en-IL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[aa]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Peptide mass</a:t>
                      </a:r>
                      <a:endParaRPr lang="en-IL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[Da]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nr</a:t>
                      </a:r>
                      <a:endParaRPr lang="en-IL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636" marR="49636" marT="0" marB="0" anchor="ctr"/>
                </a:tc>
                <a:extLst>
                  <a:ext uri="{0D108BD9-81ED-4DB2-BD59-A6C34878D82A}">
                    <a16:rowId xmlns:a16="http://schemas.microsoft.com/office/drawing/2014/main" val="1004291965"/>
                  </a:ext>
                </a:extLst>
              </a:tr>
              <a:tr h="5884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Orf1ab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AGEA</a:t>
                      </a:r>
                      <a:r>
                        <a:rPr lang="en-IL" sz="1600" dirty="0">
                          <a:effectLst/>
                          <a:highlight>
                            <a:srgbClr val="FFFF00"/>
                          </a:highlight>
                        </a:rPr>
                        <a:t>D</a:t>
                      </a:r>
                      <a:r>
                        <a:rPr lang="en-IL" sz="1600" dirty="0">
                          <a:effectLst/>
                        </a:rPr>
                        <a:t>NFCALILAYCNK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A1708D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17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1816.077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r>
                        <a:rPr lang="he-IL" sz="1600" dirty="0">
                          <a:effectLst/>
                        </a:rPr>
                        <a:t>-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636" marR="49636" marT="0" marB="0" anchor="ctr"/>
                </a:tc>
                <a:extLst>
                  <a:ext uri="{0D108BD9-81ED-4DB2-BD59-A6C34878D82A}">
                    <a16:rowId xmlns:a16="http://schemas.microsoft.com/office/drawing/2014/main" val="2933160631"/>
                  </a:ext>
                </a:extLst>
              </a:tr>
              <a:tr h="5884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Orf1ab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IMTWLDMVDTS</a:t>
                      </a:r>
                      <a:r>
                        <a:rPr lang="en-IL" sz="1600" u="sng" dirty="0">
                          <a:effectLst/>
                        </a:rPr>
                        <a:t>LK</a:t>
                      </a:r>
                      <a:endParaRPr lang="en-IL" sz="1600" u="sng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3675-3677 </a:t>
                      </a:r>
                      <a:endParaRPr lang="en-IL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SGF del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13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1552.864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r>
                        <a:rPr lang="he-IL" sz="1600" dirty="0">
                          <a:effectLst/>
                        </a:rPr>
                        <a:t>-</a:t>
                      </a: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636" marR="49636" marT="0" marB="0" anchor="ctr"/>
                </a:tc>
                <a:extLst>
                  <a:ext uri="{0D108BD9-81ED-4DB2-BD59-A6C34878D82A}">
                    <a16:rowId xmlns:a16="http://schemas.microsoft.com/office/drawing/2014/main" val="551561598"/>
                  </a:ext>
                </a:extLst>
              </a:tr>
              <a:tr h="5884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Spike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VCEFQFCNDPFLG</a:t>
                      </a:r>
                      <a:r>
                        <a:rPr lang="en-IL" sz="1600" u="sng" dirty="0">
                          <a:effectLst/>
                        </a:rPr>
                        <a:t>VY</a:t>
                      </a:r>
                      <a:r>
                        <a:rPr lang="en-IL" sz="1600" dirty="0">
                          <a:effectLst/>
                        </a:rPr>
                        <a:t>HK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144 Y del 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17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2046.346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636" marR="49636" marT="0" marB="0" anchor="ctr"/>
                </a:tc>
                <a:extLst>
                  <a:ext uri="{0D108BD9-81ED-4DB2-BD59-A6C34878D82A}">
                    <a16:rowId xmlns:a16="http://schemas.microsoft.com/office/drawing/2014/main" val="3465910629"/>
                  </a:ext>
                </a:extLst>
              </a:tr>
              <a:tr h="5884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Spike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DI</a:t>
                      </a:r>
                      <a:r>
                        <a:rPr lang="en-IL" sz="1600" dirty="0">
                          <a:effectLst/>
                          <a:highlight>
                            <a:srgbClr val="FFFF00"/>
                          </a:highlight>
                        </a:rPr>
                        <a:t>D</a:t>
                      </a:r>
                      <a:r>
                        <a:rPr lang="en-IL" sz="1600" dirty="0">
                          <a:effectLst/>
                        </a:rPr>
                        <a:t>DTTDAVR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A570D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1120.138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636" marR="49636" marT="0" marB="0" anchor="ctr"/>
                </a:tc>
                <a:extLst>
                  <a:ext uri="{0D108BD9-81ED-4DB2-BD59-A6C34878D82A}">
                    <a16:rowId xmlns:a16="http://schemas.microsoft.com/office/drawing/2014/main" val="1942932753"/>
                  </a:ext>
                </a:extLst>
              </a:tr>
              <a:tr h="5884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Spike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QLSSNFGAISSVLNDIL</a:t>
                      </a:r>
                      <a:r>
                        <a:rPr lang="en-IL" sz="1600" dirty="0">
                          <a:effectLst/>
                          <a:highlight>
                            <a:srgbClr val="FFFF00"/>
                          </a:highlight>
                        </a:rPr>
                        <a:t>A</a:t>
                      </a:r>
                      <a:r>
                        <a:rPr lang="en-IL" sz="1600" dirty="0">
                          <a:effectLst/>
                        </a:rPr>
                        <a:t>R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S982A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19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2005.258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636" marR="49636" marT="0" marB="0" anchor="ctr"/>
                </a:tc>
                <a:extLst>
                  <a:ext uri="{0D108BD9-81ED-4DB2-BD59-A6C34878D82A}">
                    <a16:rowId xmlns:a16="http://schemas.microsoft.com/office/drawing/2014/main" val="721351521"/>
                  </a:ext>
                </a:extLst>
              </a:tr>
              <a:tr h="5884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MS</a:t>
                      </a:r>
                      <a:r>
                        <a:rPr lang="en-IL" sz="1600" dirty="0">
                          <a:effectLst/>
                          <a:highlight>
                            <a:srgbClr val="FFFF00"/>
                          </a:highlight>
                        </a:rPr>
                        <a:t>L</a:t>
                      </a:r>
                      <a:r>
                        <a:rPr lang="en-IL" sz="1600" dirty="0">
                          <a:effectLst/>
                        </a:rPr>
                        <a:t>NGPQNQR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D3L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1144.271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636" marR="49636" marT="0" marB="0" anchor="ctr"/>
                </a:tc>
                <a:extLst>
                  <a:ext uri="{0D108BD9-81ED-4DB2-BD59-A6C34878D82A}">
                    <a16:rowId xmlns:a16="http://schemas.microsoft.com/office/drawing/2014/main" val="1000619840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42217" y="274766"/>
            <a:ext cx="8944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Table S2: </a:t>
            </a:r>
            <a:r>
              <a:rPr lang="en-US" dirty="0"/>
              <a:t>potential peptide markers for the Alpha, Beta, Gamma, and Delta </a:t>
            </a:r>
            <a:r>
              <a:rPr lang="en-US" dirty="0" smtClean="0"/>
              <a:t>sars-coV-2 variants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495686" y="854513"/>
            <a:ext cx="1345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Alpha (UK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482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923A7A8-5CBE-4353-B8AE-74A19C3FD3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557062"/>
              </p:ext>
            </p:extLst>
          </p:nvPr>
        </p:nvGraphicFramePr>
        <p:xfrm>
          <a:off x="542217" y="1704084"/>
          <a:ext cx="9509760" cy="4317894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332412">
                  <a:extLst>
                    <a:ext uri="{9D8B030D-6E8A-4147-A177-3AD203B41FA5}">
                      <a16:colId xmlns:a16="http://schemas.microsoft.com/office/drawing/2014/main" val="3094355233"/>
                    </a:ext>
                  </a:extLst>
                </a:gridCol>
                <a:gridCol w="2586446">
                  <a:extLst>
                    <a:ext uri="{9D8B030D-6E8A-4147-A177-3AD203B41FA5}">
                      <a16:colId xmlns:a16="http://schemas.microsoft.com/office/drawing/2014/main" val="2144741872"/>
                    </a:ext>
                  </a:extLst>
                </a:gridCol>
                <a:gridCol w="1737360">
                  <a:extLst>
                    <a:ext uri="{9D8B030D-6E8A-4147-A177-3AD203B41FA5}">
                      <a16:colId xmlns:a16="http://schemas.microsoft.com/office/drawing/2014/main" val="3491160790"/>
                    </a:ext>
                  </a:extLst>
                </a:gridCol>
                <a:gridCol w="1502228">
                  <a:extLst>
                    <a:ext uri="{9D8B030D-6E8A-4147-A177-3AD203B41FA5}">
                      <a16:colId xmlns:a16="http://schemas.microsoft.com/office/drawing/2014/main" val="1443016355"/>
                    </a:ext>
                  </a:extLst>
                </a:gridCol>
                <a:gridCol w="1580606">
                  <a:extLst>
                    <a:ext uri="{9D8B030D-6E8A-4147-A177-3AD203B41FA5}">
                      <a16:colId xmlns:a16="http://schemas.microsoft.com/office/drawing/2014/main" val="2373204124"/>
                    </a:ext>
                  </a:extLst>
                </a:gridCol>
                <a:gridCol w="770708">
                  <a:extLst>
                    <a:ext uri="{9D8B030D-6E8A-4147-A177-3AD203B41FA5}">
                      <a16:colId xmlns:a16="http://schemas.microsoft.com/office/drawing/2014/main" val="4068980208"/>
                    </a:ext>
                  </a:extLst>
                </a:gridCol>
              </a:tblGrid>
              <a:tr h="7873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Source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Peptide seq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replacement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Peptide length</a:t>
                      </a:r>
                      <a:endParaRPr lang="en-IL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[aa]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Peptide mass</a:t>
                      </a:r>
                      <a:endParaRPr lang="en-IL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[Da]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nr</a:t>
                      </a:r>
                      <a:endParaRPr lang="en-IL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636" marR="49636" marT="0" marB="0" anchor="ctr"/>
                </a:tc>
                <a:extLst>
                  <a:ext uri="{0D108BD9-81ED-4DB2-BD59-A6C34878D82A}">
                    <a16:rowId xmlns:a16="http://schemas.microsoft.com/office/drawing/2014/main" val="1004291965"/>
                  </a:ext>
                </a:extLst>
              </a:tr>
              <a:tr h="5884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Orf1ab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FD</a:t>
                      </a:r>
                      <a:r>
                        <a:rPr lang="en-IL" sz="1600" dirty="0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IL" sz="1600" dirty="0">
                          <a:effectLst/>
                        </a:rPr>
                        <a:t>FNGECPNFVFPLNSIIK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T265I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2314.684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-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88715616"/>
                  </a:ext>
                </a:extLst>
              </a:tr>
              <a:tr h="5884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Spike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F</a:t>
                      </a:r>
                      <a:r>
                        <a:rPr lang="en-IL" sz="1600" dirty="0">
                          <a:effectLst/>
                          <a:highlight>
                            <a:srgbClr val="FFFF00"/>
                          </a:highlight>
                        </a:rPr>
                        <a:t>A</a:t>
                      </a:r>
                      <a:r>
                        <a:rPr lang="en-IL" sz="1600" dirty="0">
                          <a:effectLst/>
                        </a:rPr>
                        <a:t>NPVLPFNDGVYFASTEK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D80A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19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2116.358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23302720"/>
                  </a:ext>
                </a:extLst>
              </a:tr>
              <a:tr h="5884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Spike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QIAPGQTG</a:t>
                      </a:r>
                      <a:r>
                        <a:rPr lang="en-IL" sz="1600" dirty="0">
                          <a:effectLst/>
                          <a:highlight>
                            <a:srgbClr val="FFFF00"/>
                          </a:highlight>
                        </a:rPr>
                        <a:t>N</a:t>
                      </a:r>
                      <a:r>
                        <a:rPr lang="en-IL" sz="1600" dirty="0">
                          <a:effectLst/>
                        </a:rPr>
                        <a:t>IADYNYK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K417N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16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1752.901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-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25456086"/>
                  </a:ext>
                </a:extLst>
              </a:tr>
              <a:tr h="5884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Spike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DISTEIYQAGSTPCNGV</a:t>
                      </a:r>
                      <a:r>
                        <a:rPr lang="en-IL" sz="1600" dirty="0">
                          <a:effectLst/>
                          <a:highlight>
                            <a:srgbClr val="FFFF00"/>
                          </a:highlight>
                        </a:rPr>
                        <a:t>K</a:t>
                      </a:r>
                      <a:endParaRPr lang="en-IL" sz="1600" dirty="0"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E484K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18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1883.060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65106873"/>
                  </a:ext>
                </a:extLst>
              </a:tr>
              <a:tr h="5884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V</a:t>
                      </a:r>
                      <a:r>
                        <a:rPr lang="en-IL" sz="1600" dirty="0">
                          <a:effectLst/>
                          <a:highlight>
                            <a:srgbClr val="FFFF00"/>
                          </a:highlight>
                        </a:rPr>
                        <a:t>L</a:t>
                      </a:r>
                      <a:r>
                        <a:rPr lang="en-IL" sz="1600" dirty="0">
                          <a:effectLst/>
                        </a:rPr>
                        <a:t>DLLV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P71L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670.847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+ (NR?)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53988687"/>
                  </a:ext>
                </a:extLst>
              </a:tr>
              <a:tr h="5884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G</a:t>
                      </a:r>
                      <a:r>
                        <a:rPr lang="en-IL" sz="1600" dirty="0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IL" sz="1600" dirty="0">
                          <a:effectLst/>
                        </a:rPr>
                        <a:t>SPAR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T205I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599.688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+ (NR?)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65910629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9776158" y="216321"/>
            <a:ext cx="2153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Beta (South Africa) </a:t>
            </a:r>
            <a:endParaRPr lang="en-US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03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923A7A8-5CBE-4353-B8AE-74A19C3FD3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073851"/>
              </p:ext>
            </p:extLst>
          </p:nvPr>
        </p:nvGraphicFramePr>
        <p:xfrm>
          <a:off x="503028" y="175729"/>
          <a:ext cx="9509760" cy="6480005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332412">
                  <a:extLst>
                    <a:ext uri="{9D8B030D-6E8A-4147-A177-3AD203B41FA5}">
                      <a16:colId xmlns:a16="http://schemas.microsoft.com/office/drawing/2014/main" val="309435523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144741872"/>
                    </a:ext>
                  </a:extLst>
                </a:gridCol>
                <a:gridCol w="1580606">
                  <a:extLst>
                    <a:ext uri="{9D8B030D-6E8A-4147-A177-3AD203B41FA5}">
                      <a16:colId xmlns:a16="http://schemas.microsoft.com/office/drawing/2014/main" val="3491160790"/>
                    </a:ext>
                  </a:extLst>
                </a:gridCol>
                <a:gridCol w="1502228">
                  <a:extLst>
                    <a:ext uri="{9D8B030D-6E8A-4147-A177-3AD203B41FA5}">
                      <a16:colId xmlns:a16="http://schemas.microsoft.com/office/drawing/2014/main" val="1443016355"/>
                    </a:ext>
                  </a:extLst>
                </a:gridCol>
                <a:gridCol w="1580606">
                  <a:extLst>
                    <a:ext uri="{9D8B030D-6E8A-4147-A177-3AD203B41FA5}">
                      <a16:colId xmlns:a16="http://schemas.microsoft.com/office/drawing/2014/main" val="2373204124"/>
                    </a:ext>
                  </a:extLst>
                </a:gridCol>
                <a:gridCol w="770708">
                  <a:extLst>
                    <a:ext uri="{9D8B030D-6E8A-4147-A177-3AD203B41FA5}">
                      <a16:colId xmlns:a16="http://schemas.microsoft.com/office/drawing/2014/main" val="4068980208"/>
                    </a:ext>
                  </a:extLst>
                </a:gridCol>
              </a:tblGrid>
              <a:tr h="6047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Source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Peptide seq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replacement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Peptide length</a:t>
                      </a:r>
                      <a:endParaRPr lang="en-IL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[aa]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Peptide mass</a:t>
                      </a:r>
                      <a:endParaRPr lang="en-IL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[Da]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nr</a:t>
                      </a:r>
                      <a:endParaRPr lang="en-IL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636" marR="49636" marT="0" marB="0" anchor="ctr"/>
                </a:tc>
                <a:extLst>
                  <a:ext uri="{0D108BD9-81ED-4DB2-BD59-A6C34878D82A}">
                    <a16:rowId xmlns:a16="http://schemas.microsoft.com/office/drawing/2014/main" val="1004291965"/>
                  </a:ext>
                </a:extLst>
              </a:tr>
              <a:tr h="4519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Orf1ab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LV</a:t>
                      </a:r>
                      <a:r>
                        <a:rPr lang="en-IL" sz="1600" dirty="0">
                          <a:effectLst/>
                          <a:highlight>
                            <a:srgbClr val="FFFF00"/>
                          </a:highlight>
                        </a:rPr>
                        <a:t>L</a:t>
                      </a:r>
                      <a:r>
                        <a:rPr lang="en-IL" sz="1600" dirty="0">
                          <a:effectLst/>
                        </a:rPr>
                        <a:t>FLEMK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S1188L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8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>
                          <a:effectLst/>
                        </a:rPr>
                        <a:t>992.285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+ (NR?)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extLst>
                  <a:ext uri="{0D108BD9-81ED-4DB2-BD59-A6C34878D82A}">
                    <a16:rowId xmlns:a16="http://schemas.microsoft.com/office/drawing/2014/main" val="3465910629"/>
                  </a:ext>
                </a:extLst>
              </a:tr>
              <a:tr h="4519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Orf1ab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IMTWLDMVDTS</a:t>
                      </a:r>
                      <a:r>
                        <a:rPr lang="en-IL" sz="1600" dirty="0">
                          <a:effectLst/>
                          <a:highlight>
                            <a:srgbClr val="FFFF00"/>
                          </a:highlight>
                        </a:rPr>
                        <a:t>LK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del 3675-3677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13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>
                          <a:effectLst/>
                        </a:rPr>
                        <a:t>1552.864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extLst>
                  <a:ext uri="{0D108BD9-81ED-4DB2-BD59-A6C34878D82A}">
                    <a16:rowId xmlns:a16="http://schemas.microsoft.com/office/drawing/2014/main" val="1942932753"/>
                  </a:ext>
                </a:extLst>
              </a:tr>
              <a:tr h="4519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Orf1ab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V</a:t>
                      </a:r>
                      <a:r>
                        <a:rPr lang="en-IL" sz="1600" dirty="0">
                          <a:effectLst/>
                          <a:highlight>
                            <a:srgbClr val="FFFF00"/>
                          </a:highlight>
                        </a:rPr>
                        <a:t>D</a:t>
                      </a:r>
                      <a:r>
                        <a:rPr lang="en-IL" sz="1600" dirty="0">
                          <a:effectLst/>
                        </a:rPr>
                        <a:t>CFDK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E5665D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6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725.815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+ (NR?)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extLst>
                  <a:ext uri="{0D108BD9-81ED-4DB2-BD59-A6C34878D82A}">
                    <a16:rowId xmlns:a16="http://schemas.microsoft.com/office/drawing/2014/main" val="721351521"/>
                  </a:ext>
                </a:extLst>
              </a:tr>
              <a:tr h="4519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Orf1ab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CEES</a:t>
                      </a:r>
                      <a:r>
                        <a:rPr lang="en-IL" sz="16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lang="en-I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*S2553F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812.893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</a:rPr>
                        <a:t>+ (NR?)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extLst>
                  <a:ext uri="{0D108BD9-81ED-4DB2-BD59-A6C34878D82A}">
                    <a16:rowId xmlns:a16="http://schemas.microsoft.com/office/drawing/2014/main" val="528920672"/>
                  </a:ext>
                </a:extLst>
              </a:tr>
              <a:tr h="4519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Spike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>
                          <a:effectLst/>
                        </a:rPr>
                        <a:t>MFVFLVLLPLVSSQCVN</a:t>
                      </a:r>
                      <a:r>
                        <a:rPr lang="en-IL" sz="1600">
                          <a:effectLst/>
                          <a:highlight>
                            <a:srgbClr val="FFFF00"/>
                          </a:highlight>
                        </a:rPr>
                        <a:t>F</a:t>
                      </a:r>
                      <a:r>
                        <a:rPr lang="en-IL" sz="1600">
                          <a:effectLst/>
                        </a:rPr>
                        <a:t>T</a:t>
                      </a:r>
                      <a:r>
                        <a:rPr lang="en-IL" sz="1600">
                          <a:effectLst/>
                          <a:highlight>
                            <a:srgbClr val="FFFF00"/>
                          </a:highlight>
                        </a:rPr>
                        <a:t>N</a:t>
                      </a:r>
                      <a:r>
                        <a:rPr lang="en-IL" sz="1600">
                          <a:effectLst/>
                        </a:rPr>
                        <a:t>R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L18F, T20N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21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2427.948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extLst>
                  <a:ext uri="{0D108BD9-81ED-4DB2-BD59-A6C34878D82A}">
                    <a16:rowId xmlns:a16="http://schemas.microsoft.com/office/drawing/2014/main" val="1000619840"/>
                  </a:ext>
                </a:extLst>
              </a:tr>
              <a:tr h="4519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Spike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>
                          <a:effectLst/>
                        </a:rPr>
                        <a:t>TQLP</a:t>
                      </a:r>
                      <a:r>
                        <a:rPr lang="en-IL" sz="1600">
                          <a:effectLst/>
                          <a:highlight>
                            <a:srgbClr val="FFFF00"/>
                          </a:highlight>
                        </a:rPr>
                        <a:t>S</a:t>
                      </a:r>
                      <a:r>
                        <a:rPr lang="en-IL" sz="1600">
                          <a:effectLst/>
                        </a:rPr>
                        <a:t>AYTNSFTR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P26S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13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1485.616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extLst>
                  <a:ext uri="{0D108BD9-81ED-4DB2-BD59-A6C34878D82A}">
                    <a16:rowId xmlns:a16="http://schemas.microsoft.com/office/drawing/2014/main" val="3080551737"/>
                  </a:ext>
                </a:extLst>
              </a:tr>
              <a:tr h="4519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Spike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>
                          <a:effectLst/>
                        </a:rPr>
                        <a:t>VCEFQFCN</a:t>
                      </a:r>
                      <a:r>
                        <a:rPr lang="en-IL" sz="1600">
                          <a:effectLst/>
                          <a:highlight>
                            <a:srgbClr val="FFFF00"/>
                          </a:highlight>
                        </a:rPr>
                        <a:t>Y</a:t>
                      </a:r>
                      <a:r>
                        <a:rPr lang="en-IL" sz="1600">
                          <a:effectLst/>
                        </a:rPr>
                        <a:t>PFLGVYYHK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D138Y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18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2257.609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-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extLst>
                  <a:ext uri="{0D108BD9-81ED-4DB2-BD59-A6C34878D82A}">
                    <a16:rowId xmlns:a16="http://schemas.microsoft.com/office/drawing/2014/main" val="3953908496"/>
                  </a:ext>
                </a:extLst>
              </a:tr>
              <a:tr h="4519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Spike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NL</a:t>
                      </a:r>
                      <a:r>
                        <a:rPr lang="en-IL" sz="1600" dirty="0">
                          <a:effectLst/>
                          <a:highlight>
                            <a:srgbClr val="FFFF00"/>
                          </a:highlight>
                        </a:rPr>
                        <a:t>S</a:t>
                      </a:r>
                      <a:r>
                        <a:rPr lang="en-IL" sz="1600" dirty="0">
                          <a:effectLst/>
                        </a:rPr>
                        <a:t>EFVFK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R190S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8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983.132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+ (NR?)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extLst>
                  <a:ext uri="{0D108BD9-81ED-4DB2-BD59-A6C34878D82A}">
                    <a16:rowId xmlns:a16="http://schemas.microsoft.com/office/drawing/2014/main" val="2026736498"/>
                  </a:ext>
                </a:extLst>
              </a:tr>
              <a:tr h="4519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Spike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QIAPGQTG</a:t>
                      </a:r>
                      <a:r>
                        <a:rPr lang="en-IL" sz="1600" dirty="0">
                          <a:effectLst/>
                          <a:highlight>
                            <a:srgbClr val="FFFF00"/>
                          </a:highlight>
                        </a:rPr>
                        <a:t>T</a:t>
                      </a:r>
                      <a:r>
                        <a:rPr lang="en-IL" sz="1600" dirty="0">
                          <a:effectLst/>
                        </a:rPr>
                        <a:t>IADYNYK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K417T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16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1739.902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-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extLst>
                  <a:ext uri="{0D108BD9-81ED-4DB2-BD59-A6C34878D82A}">
                    <a16:rowId xmlns:a16="http://schemas.microsoft.com/office/drawing/2014/main" val="999312727"/>
                  </a:ext>
                </a:extLst>
              </a:tr>
              <a:tr h="4519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Spike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DISTEIYQAGSTPCNGV</a:t>
                      </a:r>
                      <a:r>
                        <a:rPr lang="en-IL" sz="1600" dirty="0">
                          <a:effectLst/>
                          <a:highlight>
                            <a:srgbClr val="FFFF00"/>
                          </a:highlight>
                        </a:rPr>
                        <a:t>K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E484K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18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1883.060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-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extLst>
                  <a:ext uri="{0D108BD9-81ED-4DB2-BD59-A6C34878D82A}">
                    <a16:rowId xmlns:a16="http://schemas.microsoft.com/office/drawing/2014/main" val="4163180639"/>
                  </a:ext>
                </a:extLst>
              </a:tr>
              <a:tr h="4519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Spike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ASANLAA</a:t>
                      </a:r>
                      <a:r>
                        <a:rPr lang="en-IL" sz="1600" dirty="0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IL" sz="1600" dirty="0">
                          <a:effectLst/>
                        </a:rPr>
                        <a:t>K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T1027I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9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858.005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+ (NR?)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extLst>
                  <a:ext uri="{0D108BD9-81ED-4DB2-BD59-A6C34878D82A}">
                    <a16:rowId xmlns:a16="http://schemas.microsoft.com/office/drawing/2014/main" val="1352034778"/>
                  </a:ext>
                </a:extLst>
              </a:tr>
              <a:tr h="4519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Spike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NHTSPDVDLGDISGINAS</a:t>
                      </a:r>
                      <a:r>
                        <a:rPr lang="en-IL" sz="16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lang="en-I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VNIQK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*V1176F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2541.757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extLst>
                  <a:ext uri="{0D108BD9-81ED-4DB2-BD59-A6C34878D82A}">
                    <a16:rowId xmlns:a16="http://schemas.microsoft.com/office/drawing/2014/main" val="92149025"/>
                  </a:ext>
                </a:extLst>
              </a:tr>
              <a:tr h="4519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GQGVPINTNSS</a:t>
                      </a:r>
                      <a:r>
                        <a:rPr lang="en-IL" sz="1600" dirty="0">
                          <a:effectLst/>
                          <a:highlight>
                            <a:srgbClr val="FFFF00"/>
                          </a:highlight>
                        </a:rPr>
                        <a:t>R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P80R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12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1229.315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-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01" marR="49101" marT="0" marB="0" anchor="ctr"/>
                </a:tc>
                <a:extLst>
                  <a:ext uri="{0D108BD9-81ED-4DB2-BD59-A6C34878D82A}">
                    <a16:rowId xmlns:a16="http://schemas.microsoft.com/office/drawing/2014/main" val="3053183438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0230174" y="175729"/>
            <a:ext cx="18517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Gamma (Brazil) </a:t>
            </a:r>
            <a:endParaRPr lang="en-US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186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923A7A8-5CBE-4353-B8AE-74A19C3FD3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944965"/>
              </p:ext>
            </p:extLst>
          </p:nvPr>
        </p:nvGraphicFramePr>
        <p:xfrm>
          <a:off x="463840" y="368523"/>
          <a:ext cx="9509760" cy="6120953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332412">
                  <a:extLst>
                    <a:ext uri="{9D8B030D-6E8A-4147-A177-3AD203B41FA5}">
                      <a16:colId xmlns:a16="http://schemas.microsoft.com/office/drawing/2014/main" val="309435523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144741872"/>
                    </a:ext>
                  </a:extLst>
                </a:gridCol>
                <a:gridCol w="1580606">
                  <a:extLst>
                    <a:ext uri="{9D8B030D-6E8A-4147-A177-3AD203B41FA5}">
                      <a16:colId xmlns:a16="http://schemas.microsoft.com/office/drawing/2014/main" val="3491160790"/>
                    </a:ext>
                  </a:extLst>
                </a:gridCol>
                <a:gridCol w="1502228">
                  <a:extLst>
                    <a:ext uri="{9D8B030D-6E8A-4147-A177-3AD203B41FA5}">
                      <a16:colId xmlns:a16="http://schemas.microsoft.com/office/drawing/2014/main" val="1443016355"/>
                    </a:ext>
                  </a:extLst>
                </a:gridCol>
                <a:gridCol w="1580606">
                  <a:extLst>
                    <a:ext uri="{9D8B030D-6E8A-4147-A177-3AD203B41FA5}">
                      <a16:colId xmlns:a16="http://schemas.microsoft.com/office/drawing/2014/main" val="2373204124"/>
                    </a:ext>
                  </a:extLst>
                </a:gridCol>
                <a:gridCol w="770708">
                  <a:extLst>
                    <a:ext uri="{9D8B030D-6E8A-4147-A177-3AD203B41FA5}">
                      <a16:colId xmlns:a16="http://schemas.microsoft.com/office/drawing/2014/main" val="4068980208"/>
                    </a:ext>
                  </a:extLst>
                </a:gridCol>
              </a:tblGrid>
              <a:tr h="6047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Source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Peptide seq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replacement</a:t>
                      </a:r>
                      <a:endParaRPr lang="en-I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Peptide length</a:t>
                      </a:r>
                      <a:endParaRPr lang="en-IL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[aa]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Peptide mass</a:t>
                      </a:r>
                      <a:endParaRPr lang="en-IL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[Da]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nr</a:t>
                      </a:r>
                      <a:endParaRPr lang="en-IL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636" marR="49636" marT="0" marB="0" anchor="ctr"/>
                </a:tc>
                <a:extLst>
                  <a:ext uri="{0D108BD9-81ED-4DB2-BD59-A6C34878D82A}">
                    <a16:rowId xmlns:a16="http://schemas.microsoft.com/office/drawing/2014/main" val="1004291965"/>
                  </a:ext>
                </a:extLst>
              </a:tr>
              <a:tr h="4519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orf1a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SVYPVAS</a:t>
                      </a:r>
                      <a:r>
                        <a:rPr lang="en-US" sz="1600" dirty="0">
                          <a:effectLst/>
                          <a:highlight>
                            <a:srgbClr val="FFFF00"/>
                          </a:highlight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NECNQMCLSTLMK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*P309L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2331.761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65910629"/>
                  </a:ext>
                </a:extLst>
              </a:tr>
              <a:tr h="45194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orf1a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VEAFEYYHTTD</a:t>
                      </a:r>
                      <a:r>
                        <a:rPr lang="en-IL" sz="16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I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SFLGR</a:t>
                      </a:r>
                      <a:endParaRPr lang="en-IL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*P1640L</a:t>
                      </a:r>
                      <a:endParaRPr lang="en-IL" sz="1600" dirty="0">
                        <a:latin typeface="+mn-lt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</a:t>
                      </a:r>
                      <a:endParaRPr lang="en-IL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2048.239</a:t>
                      </a:r>
                      <a:endParaRPr lang="en-IL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42932753"/>
                  </a:ext>
                </a:extLst>
              </a:tr>
              <a:tr h="45194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orf1a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ITEEVG</a:t>
                      </a: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Y</a:t>
                      </a: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TDLMAAYVDNSSLTIK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*H2092Y</a:t>
                      </a:r>
                      <a:endParaRPr lang="en-IL" sz="1600" dirty="0">
                        <a:latin typeface="+mn-lt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23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2533.830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21351521"/>
                  </a:ext>
                </a:extLst>
              </a:tr>
              <a:tr h="45194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orf1a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AWTLMNVLTL</a:t>
                      </a:r>
                      <a:r>
                        <a:rPr lang="en-US" sz="1600" dirty="0">
                          <a:solidFill>
                            <a:srgbClr val="313233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YK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*V3718A</a:t>
                      </a:r>
                      <a:endParaRPr lang="en-IL" sz="1600" dirty="0">
                        <a:latin typeface="+mn-lt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1551.907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19840"/>
                  </a:ext>
                </a:extLst>
              </a:tr>
              <a:tr h="45194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orf1a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YL</a:t>
                      </a: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LYNK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*A3209V</a:t>
                      </a:r>
                      <a:endParaRPr lang="en-IL" sz="1600" dirty="0">
                        <a:latin typeface="+mn-lt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912.097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val="3080551737"/>
                  </a:ext>
                </a:extLst>
              </a:tr>
              <a:tr h="4519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spike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MFVFLVLLPLVSSQCVNL</a:t>
                      </a: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</a:t>
                      </a:r>
                      <a:endParaRPr lang="en-IL" sz="1600" dirty="0">
                        <a:effectLst/>
                        <a:highlight>
                          <a:srgbClr val="FFFF00"/>
                        </a:highlight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T19R</a:t>
                      </a:r>
                      <a:endParaRPr lang="en-IL" sz="1600" dirty="0">
                        <a:latin typeface="+mn-lt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19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2178.722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53908496"/>
                  </a:ext>
                </a:extLst>
              </a:tr>
              <a:tr h="4519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spike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VGGNYNY</a:t>
                      </a: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</a:t>
                      </a:r>
                      <a:endParaRPr lang="en-IL" sz="1600" dirty="0">
                        <a:effectLst/>
                        <a:highlight>
                          <a:srgbClr val="FFFF00"/>
                        </a:highlight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L452R</a:t>
                      </a:r>
                      <a:endParaRPr lang="en-IL" sz="1600" dirty="0">
                        <a:latin typeface="+mn-lt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941.999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26736498"/>
                  </a:ext>
                </a:extLst>
              </a:tr>
              <a:tr h="4519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spike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LQ</a:t>
                      </a: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VVNQNAQALNTLVK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D950N</a:t>
                      </a:r>
                      <a:endParaRPr lang="en-IL" sz="1600" dirty="0">
                        <a:latin typeface="+mn-lt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1867.135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val="999312727"/>
                  </a:ext>
                </a:extLst>
              </a:tr>
              <a:tr h="4519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orf3a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DATP</a:t>
                      </a: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DFVR</a:t>
                      </a:r>
                      <a:endParaRPr lang="en-I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S26L</a:t>
                      </a:r>
                      <a:endParaRPr lang="en-IL" sz="1600" dirty="0">
                        <a:latin typeface="+mn-lt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1033.149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63180639"/>
                  </a:ext>
                </a:extLst>
              </a:tr>
              <a:tr h="4519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orf7a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SPK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V82A</a:t>
                      </a:r>
                      <a:endParaRPr lang="en-IL" sz="1600" dirty="0"/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solidFill>
                            <a:srgbClr val="3132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488.541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82491322"/>
                  </a:ext>
                </a:extLst>
              </a:tr>
              <a:tr h="4519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NSTPGSS</a:t>
                      </a:r>
                      <a:r>
                        <a:rPr lang="en-IL" sz="16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I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GTSPAR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R203M</a:t>
                      </a:r>
                      <a:endParaRPr lang="en-IL" sz="1600" dirty="0">
                        <a:latin typeface="+mn-lt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1349.438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90511806"/>
                  </a:ext>
                </a:extLst>
              </a:tr>
              <a:tr h="4519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IL" sz="16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r>
                        <a:rPr lang="en-I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ETQALPQ</a:t>
                      </a:r>
                      <a:r>
                        <a:rPr lang="en-IL" sz="16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  <a:endParaRPr lang="en-IL" sz="1600" dirty="0">
                        <a:effectLst/>
                        <a:highlight>
                          <a:srgbClr val="FFFF00"/>
                        </a:highlight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D377Y</a:t>
                      </a:r>
                    </a:p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*R385K</a:t>
                      </a:r>
                      <a:endParaRPr lang="en-IL" sz="1600" dirty="0">
                        <a:latin typeface="+mn-lt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1148.281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IL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2149025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0570821" y="183857"/>
            <a:ext cx="1505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Delta (India) </a:t>
            </a:r>
            <a:endParaRPr lang="en-US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287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2582</TotalTime>
  <Words>359</Words>
  <Application>Microsoft Office PowerPoint</Application>
  <PresentationFormat>Widescreen</PresentationFormat>
  <Paragraphs>261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Anat Zvi</dc:creator>
  <cp:lastModifiedBy>Liron Feldberg</cp:lastModifiedBy>
  <cp:revision>11</cp:revision>
  <dcterms:created xsi:type="dcterms:W3CDTF">2023-05-21T09:28:17Z</dcterms:created>
  <dcterms:modified xsi:type="dcterms:W3CDTF">2023-07-03T11:14:58Z</dcterms:modified>
</cp:coreProperties>
</file>